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Poppins" charset="1" panose="00000500000000000000"/>
      <p:regular r:id="rId22"/>
    </p:embeddedFont>
    <p:embeddedFont>
      <p:font typeface="Poppins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87136" cy="10287000"/>
            <a:chOff x="0" y="0"/>
            <a:chExt cx="12608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08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0809">
                  <a:moveTo>
                    <a:pt x="0" y="0"/>
                  </a:moveTo>
                  <a:lnTo>
                    <a:pt x="1260809" y="0"/>
                  </a:lnTo>
                  <a:lnTo>
                    <a:pt x="12608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080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4208743" y="533119"/>
            <a:ext cx="1156786" cy="9220761"/>
          </a:xfrm>
          <a:custGeom>
            <a:avLst/>
            <a:gdLst/>
            <a:ahLst/>
            <a:cxnLst/>
            <a:rect r="r" b="b" t="t" l="l"/>
            <a:pathLst>
              <a:path h="9220761" w="1156786">
                <a:moveTo>
                  <a:pt x="1156786" y="0"/>
                </a:moveTo>
                <a:lnTo>
                  <a:pt x="0" y="0"/>
                </a:lnTo>
                <a:lnTo>
                  <a:pt x="0" y="9220762"/>
                </a:lnTo>
                <a:lnTo>
                  <a:pt x="1156786" y="9220762"/>
                </a:lnTo>
                <a:lnTo>
                  <a:pt x="1156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-10800000">
            <a:off x="6492423" y="9070066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92423" y="2273325"/>
            <a:ext cx="3701628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Obada Daghlas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492423" y="3797772"/>
            <a:ext cx="10766877" cy="123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PISA 2022 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92423" y="6013289"/>
            <a:ext cx="10253937" cy="14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b="true" sz="41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Global Student Performance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10800000">
            <a:off x="14434898" y="689770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8" y="0"/>
                </a:lnTo>
                <a:lnTo>
                  <a:pt x="1482098" y="376469"/>
                </a:lnTo>
                <a:lnTo>
                  <a:pt x="0" y="3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631703" y="266560"/>
            <a:ext cx="7282775" cy="6117531"/>
          </a:xfrm>
          <a:custGeom>
            <a:avLst/>
            <a:gdLst/>
            <a:ahLst/>
            <a:cxnLst/>
            <a:rect r="r" b="b" t="t" l="l"/>
            <a:pathLst>
              <a:path h="6117531" w="7282775">
                <a:moveTo>
                  <a:pt x="0" y="0"/>
                </a:moveTo>
                <a:lnTo>
                  <a:pt x="7282775" y="0"/>
                </a:lnTo>
                <a:lnTo>
                  <a:pt x="7282775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2762290" y="3770505"/>
            <a:ext cx="10295504" cy="2737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b="true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ESCS-Performance Relationship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5286881" y="6644483"/>
            <a:ext cx="11972419" cy="261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ducational</a:t>
            </a: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 Inequality: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Highest in Hungary, Luxembourg, and several Latin American countries (correlations &gt; 0.40)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Lowest in East Asian systems like Hong Kong and Macao, and Estonia (correlations &lt; 0.25)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Some countries combine high performance with relatively low impact of socioeconomic status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286881" y="3462438"/>
            <a:ext cx="11301259" cy="3362125"/>
          </a:xfrm>
          <a:custGeom>
            <a:avLst/>
            <a:gdLst/>
            <a:ahLst/>
            <a:cxnLst/>
            <a:rect r="r" b="b" t="t" l="l"/>
            <a:pathLst>
              <a:path h="3362125" w="11301259">
                <a:moveTo>
                  <a:pt x="0" y="0"/>
                </a:moveTo>
                <a:lnTo>
                  <a:pt x="11301259" y="0"/>
                </a:lnTo>
                <a:lnTo>
                  <a:pt x="11301259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Socioeconomic Impact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6881" y="7758908"/>
            <a:ext cx="11972419" cy="1499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true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Observ</a:t>
            </a: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ations</a:t>
            </a: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sitive correlation between country-level socioeconomic status and performance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Notable outliers perform better or worse than their ESCS would predict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Some education systems achieve strong results despite modest resources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9358" y="1009650"/>
            <a:ext cx="4831014" cy="6099668"/>
            <a:chOff x="0" y="0"/>
            <a:chExt cx="6441352" cy="813289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25645" t="0" r="25645" b="0"/>
            <a:stretch>
              <a:fillRect/>
            </a:stretch>
          </p:blipFill>
          <p:spPr>
            <a:xfrm flipH="false" flipV="false">
              <a:off x="0" y="0"/>
              <a:ext cx="6441352" cy="813289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7136601" y="3136093"/>
            <a:ext cx="10122699" cy="541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6"/>
              </a:lnSpc>
              <a:spcBef>
                <a:spcPct val="0"/>
              </a:spcBef>
            </a:pPr>
            <a:r>
              <a:rPr lang="en-US" b="true" sz="340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b="true" sz="340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ey Relationships:</a:t>
            </a:r>
          </a:p>
          <a:p>
            <a:pPr algn="just" marL="735029" indent="-367515" lvl="1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Positive disciplinary climate correlates with better performance</a:t>
            </a:r>
          </a:p>
          <a:p>
            <a:pPr algn="just" marL="735029" indent="-367515" lvl="1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Quality of teacher-student relationships shows positive impact</a:t>
            </a:r>
          </a:p>
          <a:p>
            <a:pPr algn="just" marL="735029" indent="-367515" lvl="1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sense of belonging varies across countries but generally maintains positive relationship with outcomes</a:t>
            </a:r>
          </a:p>
          <a:p>
            <a:pPr algn="just">
              <a:lnSpc>
                <a:spcPts val="4766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136601" y="1113269"/>
            <a:ext cx="9217365" cy="208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19"/>
              </a:lnSpc>
            </a:pPr>
            <a:r>
              <a:rPr lang="en-US" sz="5799" b="true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School Climate Factors</a:t>
            </a:r>
          </a:p>
          <a:p>
            <a:pPr algn="r">
              <a:lnSpc>
                <a:spcPts val="811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4871867" y="9070066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37886" y="1009650"/>
            <a:ext cx="4831014" cy="4114800"/>
            <a:chOff x="0" y="0"/>
            <a:chExt cx="6441352" cy="5486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037886" y="5153025"/>
            <a:ext cx="4831014" cy="4114800"/>
            <a:chOff x="0" y="0"/>
            <a:chExt cx="6441352" cy="54864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666750" y="2943225"/>
            <a:ext cx="12009186" cy="652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566" indent="-305783" lvl="1">
              <a:lnSpc>
                <a:spcPts val="4333"/>
              </a:lnSpc>
              <a:buFont typeface="Arial"/>
              <a:buChar char="•"/>
            </a:pPr>
            <a:r>
              <a:rPr lang="en-US" b="true" sz="28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East Asian Excellence: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Singapore, China, Japan, and Korea lead in mathematics and science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Scores typically 30-50 points above OECD average</a:t>
            </a:r>
          </a:p>
          <a:p>
            <a:pPr algn="l" marL="611566" indent="-305783" lvl="1">
              <a:lnSpc>
                <a:spcPts val="4333"/>
              </a:lnSpc>
              <a:buFont typeface="Arial"/>
              <a:buChar char="•"/>
            </a:pPr>
            <a:r>
              <a:rPr lang="en-US" b="true" sz="28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European Strong Performers: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Estonia and Finland combine high performance with educational equity</a:t>
            </a:r>
          </a:p>
          <a:p>
            <a:pPr algn="l" marL="611566" indent="-305783" lvl="1">
              <a:lnSpc>
                <a:spcPts val="4333"/>
              </a:lnSpc>
              <a:buFont typeface="Arial"/>
              <a:buChar char="•"/>
            </a:pPr>
            <a:r>
              <a:rPr lang="en-US" b="true" sz="28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Regional Patterns: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East Asian systems emphasize mathematics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Northern European systems show more balanced results</a:t>
            </a:r>
          </a:p>
          <a:p>
            <a:pPr algn="l" marL="1223133" indent="-407711" lvl="2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Several developing economies making significant progress</a:t>
            </a:r>
          </a:p>
          <a:p>
            <a:pPr algn="l">
              <a:lnSpc>
                <a:spcPts val="433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66750" y="1113306"/>
            <a:ext cx="11614981" cy="105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Country Performance Patterns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9358" y="1009650"/>
            <a:ext cx="4831014" cy="4114800"/>
            <a:chOff x="0" y="0"/>
            <a:chExt cx="6441352" cy="5486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0815" t="0" r="10815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79358" y="5153025"/>
            <a:ext cx="4831014" cy="4114800"/>
            <a:chOff x="0" y="0"/>
            <a:chExt cx="6441352" cy="54864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344984" y="1113269"/>
            <a:ext cx="8008982" cy="105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Policy Implications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6181" y="2866390"/>
            <a:ext cx="9843119" cy="6401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4" indent="-280672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Addressing Inequality:</a:t>
            </a:r>
          </a:p>
          <a:p>
            <a:pPr algn="l" marL="1122688" indent="-374229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 systems can improve equity without sacrificing excellence</a:t>
            </a:r>
          </a:p>
          <a:p>
            <a:pPr algn="l" marL="561344" indent="-280672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Gender-Responsive Approaches:</a:t>
            </a:r>
          </a:p>
          <a:p>
            <a:pPr algn="l" marL="1122688" indent="-374229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Targeted strategies needed to address persistent gender gaps</a:t>
            </a:r>
          </a:p>
          <a:p>
            <a:pPr algn="l" marL="561344" indent="-280672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School Environment:</a:t>
            </a:r>
          </a:p>
          <a:p>
            <a:pPr algn="l" marL="1122688" indent="-374229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Investing in positive school climates provides substantial returns</a:t>
            </a:r>
          </a:p>
          <a:p>
            <a:pPr algn="l" marL="561344" indent="-280672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Design:</a:t>
            </a:r>
          </a:p>
          <a:p>
            <a:pPr algn="l" marL="1122688" indent="-374229" lvl="2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High-performing systems combine autonomy with accountability, strong teacher preparation, and support for disadvantaged schools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28150" y="2867088"/>
            <a:ext cx="4019992" cy="3901373"/>
            <a:chOff x="0" y="0"/>
            <a:chExt cx="5359990" cy="520183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17670" r="0" b="17670"/>
            <a:stretch>
              <a:fillRect/>
            </a:stretch>
          </p:blipFill>
          <p:spPr>
            <a:xfrm flipH="false" flipV="false">
              <a:off x="0" y="0"/>
              <a:ext cx="5359990" cy="5201831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0" y="6172200"/>
            <a:ext cx="4831014" cy="4114800"/>
            <a:chOff x="0" y="0"/>
            <a:chExt cx="6441352" cy="54864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8344984" y="1113269"/>
            <a:ext cx="8008982" cy="1052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7240" y="2781363"/>
            <a:ext cx="10132060" cy="694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Excellence and Equity Can C</a:t>
            </a: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oexist</a:t>
            </a:r>
          </a:p>
          <a:p>
            <a:pPr algn="l" marL="1209045" indent="-403015" lvl="2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Countries like Estonia demonstrate both high performance and equity</a:t>
            </a:r>
          </a:p>
          <a:p>
            <a:pPr algn="l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Matters</a:t>
            </a:r>
          </a:p>
          <a:p>
            <a:pPr algn="l" marL="1209045" indent="-403015" lvl="2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Cultural, socioeconomic, and policy factors all influence outcomes</a:t>
            </a:r>
          </a:p>
          <a:p>
            <a:pPr algn="l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Multiple Pathways to Success</a:t>
            </a:r>
          </a:p>
          <a:p>
            <a:pPr algn="l" marL="1209045" indent="-403015" lvl="2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Different approaches to education can yield strong results</a:t>
            </a:r>
          </a:p>
          <a:p>
            <a:pPr algn="l" marL="604523" indent="-302261" lvl="1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Data-Informed Policy</a:t>
            </a:r>
          </a:p>
          <a:p>
            <a:pPr algn="l" marL="1209045" indent="-403015" lvl="2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International assessments provide valuable insights for education policy development and implementation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787136" cy="10287000"/>
            <a:chOff x="0" y="0"/>
            <a:chExt cx="12608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08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0809">
                  <a:moveTo>
                    <a:pt x="0" y="0"/>
                  </a:moveTo>
                  <a:lnTo>
                    <a:pt x="1260809" y="0"/>
                  </a:lnTo>
                  <a:lnTo>
                    <a:pt x="12608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6080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4208743" y="533119"/>
            <a:ext cx="1156786" cy="9220761"/>
          </a:xfrm>
          <a:custGeom>
            <a:avLst/>
            <a:gdLst/>
            <a:ahLst/>
            <a:cxnLst/>
            <a:rect r="r" b="b" t="t" l="l"/>
            <a:pathLst>
              <a:path h="9220761" w="1156786">
                <a:moveTo>
                  <a:pt x="1156786" y="0"/>
                </a:moveTo>
                <a:lnTo>
                  <a:pt x="0" y="0"/>
                </a:lnTo>
                <a:lnTo>
                  <a:pt x="0" y="9220762"/>
                </a:lnTo>
                <a:lnTo>
                  <a:pt x="1156786" y="9220762"/>
                </a:lnTo>
                <a:lnTo>
                  <a:pt x="1156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812563" y="3821354"/>
            <a:ext cx="7766081" cy="2453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b="true" sz="68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the Attention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-10800000">
            <a:off x="6492423" y="9070066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13473507" y="652231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8" y="0"/>
                </a:lnTo>
                <a:lnTo>
                  <a:pt x="1482098" y="376469"/>
                </a:lnTo>
                <a:lnTo>
                  <a:pt x="0" y="3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4041" y="2050110"/>
            <a:ext cx="7576598" cy="589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Introduction 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Literature Review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Research Methodology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Findings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Discussion</a:t>
            </a:r>
          </a:p>
          <a:p>
            <a:pPr algn="l" marL="734059" indent="-367030" lvl="1">
              <a:lnSpc>
                <a:spcPts val="6731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28056" y="0"/>
            <a:ext cx="4787136" cy="10287000"/>
            <a:chOff x="0" y="0"/>
            <a:chExt cx="1260809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08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60809">
                  <a:moveTo>
                    <a:pt x="0" y="0"/>
                  </a:moveTo>
                  <a:lnTo>
                    <a:pt x="1260809" y="0"/>
                  </a:lnTo>
                  <a:lnTo>
                    <a:pt x="12608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60809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-5400000">
            <a:off x="-330003" y="4617140"/>
            <a:ext cx="5019580" cy="105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4080687" y="533119"/>
            <a:ext cx="1156786" cy="9220761"/>
          </a:xfrm>
          <a:custGeom>
            <a:avLst/>
            <a:gdLst/>
            <a:ahLst/>
            <a:cxnLst/>
            <a:rect r="r" b="b" t="t" l="l"/>
            <a:pathLst>
              <a:path h="9220761" w="1156786">
                <a:moveTo>
                  <a:pt x="1156786" y="0"/>
                </a:moveTo>
                <a:lnTo>
                  <a:pt x="0" y="0"/>
                </a:lnTo>
                <a:lnTo>
                  <a:pt x="0" y="9220762"/>
                </a:lnTo>
                <a:lnTo>
                  <a:pt x="1156786" y="9220762"/>
                </a:lnTo>
                <a:lnTo>
                  <a:pt x="1156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10800000">
            <a:off x="7495529" y="9070066"/>
            <a:ext cx="1482099" cy="376469"/>
          </a:xfrm>
          <a:custGeom>
            <a:avLst/>
            <a:gdLst/>
            <a:ahLst/>
            <a:cxnLst/>
            <a:rect r="r" b="b" t="t" l="l"/>
            <a:pathLst>
              <a:path h="376469" w="148209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79358" y="1113362"/>
            <a:ext cx="8008982" cy="1052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9358" y="2799619"/>
            <a:ext cx="12658393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Programme for International Student Assessment (PISA)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9358" y="3404867"/>
            <a:ext cx="13961090" cy="28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rnational assessment evaluating education systems worldwide</a:t>
            </a:r>
          </a:p>
          <a:p>
            <a:pPr algn="l" marL="669291" indent="-334646" lvl="1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Tests skills and knowledge of 15-year-old students</a:t>
            </a:r>
          </a:p>
          <a:p>
            <a:pPr algn="l" marL="669291" indent="-334646" lvl="1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2022 assessment covered ~600,000 students across participating countries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79358" y="6488055"/>
            <a:ext cx="3252788" cy="61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Focus Areas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79358" y="7230258"/>
            <a:ext cx="13739863" cy="2731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ountry-level differences in academic achievement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Gender gaps across different subject domains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 of socioeconomic status on performance</a:t>
            </a:r>
          </a:p>
          <a:p>
            <a:pPr algn="l" marL="669291" indent="-334646" lvl="1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 between school climate and academic outcomes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005048"/>
            <a:ext cx="16230600" cy="6619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countries demonstrate the highest performance across different subject areas?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 male and female students perform differently across the three core PISA domains?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countries demonstrate the strongest link between socioeconomic status and academic performance?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the relationship between a country's average socioeconomic status and its mathematics performance?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79358" y="1113362"/>
            <a:ext cx="8608234" cy="105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Questions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986999"/>
            <a:ext cx="18416056" cy="1476896"/>
            <a:chOff x="0" y="0"/>
            <a:chExt cx="4850319" cy="38897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0319" cy="388977"/>
            </a:xfrm>
            <a:custGeom>
              <a:avLst/>
              <a:gdLst/>
              <a:ahLst/>
              <a:cxnLst/>
              <a:rect r="r" b="b" t="t" l="l"/>
              <a:pathLst>
                <a:path h="388977" w="4850319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037886" y="1009650"/>
            <a:ext cx="4831014" cy="4114800"/>
            <a:chOff x="0" y="0"/>
            <a:chExt cx="6441352" cy="5486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037886" y="5153025"/>
            <a:ext cx="4831014" cy="4114800"/>
            <a:chOff x="0" y="0"/>
            <a:chExt cx="6441352" cy="54864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0889" t="0" r="10889" b="0"/>
            <a:stretch>
              <a:fillRect/>
            </a:stretch>
          </p:blipFill>
          <p:spPr>
            <a:xfrm flipH="false" flipV="false"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666750" y="2639889"/>
            <a:ext cx="12009186" cy="671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103" indent="-370552" lvl="1">
              <a:lnSpc>
                <a:spcPts val="4805"/>
              </a:lnSpc>
              <a:buFont typeface="Arial"/>
              <a:buChar char="•"/>
            </a:pPr>
            <a:r>
              <a:rPr lang="en-US" b="true" sz="34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  <a:p>
            <a:pPr algn="l" marL="1482206" indent="-494069" lvl="2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Cleaning, optimization, and transformation of raw PISA dataset</a:t>
            </a:r>
          </a:p>
          <a:p>
            <a:pPr algn="l" marL="741103" indent="-370552" lvl="1">
              <a:lnSpc>
                <a:spcPts val="4805"/>
              </a:lnSpc>
              <a:buFont typeface="Arial"/>
              <a:buChar char="•"/>
            </a:pPr>
            <a:r>
              <a:rPr lang="en-US" b="true" sz="34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</a:t>
            </a:r>
          </a:p>
          <a:p>
            <a:pPr algn="l" marL="1482206" indent="-494069" lvl="2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Investigation of distributions, relationships, and patterns</a:t>
            </a:r>
          </a:p>
          <a:p>
            <a:pPr algn="l" marL="741103" indent="-370552" lvl="1">
              <a:lnSpc>
                <a:spcPts val="4805"/>
              </a:lnSpc>
              <a:buFont typeface="Arial"/>
              <a:buChar char="•"/>
            </a:pPr>
            <a:r>
              <a:rPr lang="en-US" b="true" sz="34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In-depth Analysis</a:t>
            </a:r>
          </a:p>
          <a:p>
            <a:pPr algn="l" marL="1482206" indent="-494069" lvl="2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Focused examination of key research questions</a:t>
            </a:r>
          </a:p>
          <a:p>
            <a:pPr algn="l" marL="741103" indent="-370552" lvl="1">
              <a:lnSpc>
                <a:spcPts val="4805"/>
              </a:lnSpc>
              <a:buFont typeface="Arial"/>
              <a:buChar char="•"/>
            </a:pPr>
            <a:r>
              <a:rPr lang="en-US" b="true" sz="3432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  <a:p>
            <a:pPr algn="l" marL="1482206" indent="-494069" lvl="2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Creation of insightful visualizations to communicate findings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9358" y="1113362"/>
            <a:ext cx="8008982" cy="1052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b="true" sz="57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816960" y="2759422"/>
            <a:ext cx="13235393" cy="4367680"/>
          </a:xfrm>
          <a:custGeom>
            <a:avLst/>
            <a:gdLst/>
            <a:ahLst/>
            <a:cxnLst/>
            <a:rect r="r" b="b" t="t" l="l"/>
            <a:pathLst>
              <a:path h="4367680" w="13235393">
                <a:moveTo>
                  <a:pt x="0" y="0"/>
                </a:moveTo>
                <a:lnTo>
                  <a:pt x="13235393" y="0"/>
                </a:lnTo>
                <a:lnTo>
                  <a:pt x="13235393" y="4367679"/>
                </a:lnTo>
                <a:lnTo>
                  <a:pt x="0" y="436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Distributions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65871" y="7244552"/>
            <a:ext cx="9137571" cy="342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Analysis of student performance across mathematics, reading, and science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82402" y="1066239"/>
            <a:ext cx="9096849" cy="6049405"/>
          </a:xfrm>
          <a:custGeom>
            <a:avLst/>
            <a:gdLst/>
            <a:ahLst/>
            <a:cxnLst/>
            <a:rect r="r" b="b" t="t" l="l"/>
            <a:pathLst>
              <a:path h="6049405" w="9096849">
                <a:moveTo>
                  <a:pt x="0" y="0"/>
                </a:moveTo>
                <a:lnTo>
                  <a:pt x="9096850" y="0"/>
                </a:lnTo>
                <a:lnTo>
                  <a:pt x="9096850" y="6049405"/>
                </a:lnTo>
                <a:lnTo>
                  <a:pt x="0" y="604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Top Performing Countries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6881" y="7775286"/>
            <a:ext cx="11972419" cy="185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Observations: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East Asian education systems (Singapore, Macau , Hongkong, Japan) lead in mathematics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Estonia and Finland demonstrate balanced excellence across all domains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Regional patterns show distinct educational priorities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282402" y="1066239"/>
            <a:ext cx="9096849" cy="6049405"/>
          </a:xfrm>
          <a:custGeom>
            <a:avLst/>
            <a:gdLst/>
            <a:ahLst/>
            <a:cxnLst/>
            <a:rect r="r" b="b" t="t" l="l"/>
            <a:pathLst>
              <a:path h="6049405" w="9096849">
                <a:moveTo>
                  <a:pt x="0" y="0"/>
                </a:moveTo>
                <a:lnTo>
                  <a:pt x="9096850" y="0"/>
                </a:lnTo>
                <a:lnTo>
                  <a:pt x="9096850" y="6049405"/>
                </a:lnTo>
                <a:lnTo>
                  <a:pt x="0" y="604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Top Performing Countries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6881" y="7775286"/>
            <a:ext cx="11972419" cy="185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Observations: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East Asian education systems (Singapore, Macau , Hongkong, Japan) lead in mathematics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Estonia and Finland demonstrate balanced excellence across all domains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Regional patterns show distinct educational priorities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8056" y="0"/>
            <a:ext cx="4239829" cy="10287000"/>
            <a:chOff x="0" y="0"/>
            <a:chExt cx="111666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166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1666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3564466" y="780910"/>
            <a:ext cx="1094614" cy="8725181"/>
          </a:xfrm>
          <a:custGeom>
            <a:avLst/>
            <a:gdLst/>
            <a:ahLst/>
            <a:cxnLst/>
            <a:rect r="r" b="b" t="t" l="l"/>
            <a:pathLst>
              <a:path h="8725181" w="1094614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37204"/>
            <a:chOff x="0" y="0"/>
            <a:chExt cx="270933" cy="27317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3173"/>
            </a:xfrm>
            <a:custGeom>
              <a:avLst/>
              <a:gdLst/>
              <a:ahLst/>
              <a:cxnLst/>
              <a:rect r="r" b="b" t="t" l="l"/>
              <a:pathLst>
                <a:path h="27317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259300" y="0"/>
            <a:ext cx="1028700" cy="533119"/>
            <a:chOff x="0" y="0"/>
            <a:chExt cx="270933" cy="1404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259300" y="533119"/>
            <a:ext cx="1028700" cy="533119"/>
            <a:chOff x="0" y="0"/>
            <a:chExt cx="270933" cy="1404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140410"/>
            </a:xfrm>
            <a:custGeom>
              <a:avLst/>
              <a:gdLst/>
              <a:ahLst/>
              <a:cxnLst/>
              <a:rect r="r" b="b" t="t" l="l"/>
              <a:pathLst>
                <a:path h="140410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40180" y="1028700"/>
            <a:ext cx="10872629" cy="6265352"/>
          </a:xfrm>
          <a:custGeom>
            <a:avLst/>
            <a:gdLst/>
            <a:ahLst/>
            <a:cxnLst/>
            <a:rect r="r" b="b" t="t" l="l"/>
            <a:pathLst>
              <a:path h="6265352" w="10872629">
                <a:moveTo>
                  <a:pt x="0" y="0"/>
                </a:moveTo>
                <a:lnTo>
                  <a:pt x="10872629" y="0"/>
                </a:lnTo>
                <a:lnTo>
                  <a:pt x="10872629" y="6265352"/>
                </a:lnTo>
                <a:lnTo>
                  <a:pt x="0" y="6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b="true" sz="5099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Gender Differences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86881" y="7775286"/>
            <a:ext cx="11972419" cy="187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b="true" sz="2093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Findings: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Girl</a:t>
            </a: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 outperform boys in reading by ~30 points (approximately one year of schooling)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Boys maintain a small advantage in mathematics (~5 points globally)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Science performance is nearly equal between genders</a:t>
            </a:r>
          </a:p>
          <a:p>
            <a:pPr algn="l" marL="452052" indent="-226026" lvl="1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Gender gap magnitude varies significantly across countries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DAGhXcpUKpQ</dc:identifier>
  <dcterms:modified xsi:type="dcterms:W3CDTF">2011-08-01T06:04:30Z</dcterms:modified>
  <cp:revision>1</cp:revision>
  <dc:title>Yellow and Blue Simple Thesis Defense Presentation</dc:title>
</cp:coreProperties>
</file>